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1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54"/>
    <p:restoredTop sz="94663"/>
  </p:normalViewPr>
  <p:slideViewPr>
    <p:cSldViewPr snapToGrid="0">
      <p:cViewPr varScale="1">
        <p:scale>
          <a:sx n="144" d="100"/>
          <a:sy n="144" d="100"/>
        </p:scale>
        <p:origin x="1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6C4C1-0F21-8047-9A3C-BDA0D0B153B7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F95C0-864D-C54F-B601-FAF889DA4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87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95C0-864D-C54F-B601-FAF889DA46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11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95C0-864D-C54F-B601-FAF889DA46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23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95C0-864D-C54F-B601-FAF889DA46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C2B5B-44E1-A360-FDF2-50DAC9C82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3A5773-2CDF-656F-A951-52785A668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03740-63FF-B3E8-64F8-4A2B8C752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4F45-BC78-4F47-92D0-740DD24D1B19}" type="datetime1">
              <a:rPr lang="en-SG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E8181-B401-866B-F599-792F72AB1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95CC1-BC23-3E1E-A377-F8FCCE39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9E6F-788F-E747-BA46-DB34FAFBA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89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026F-C143-9CEF-D592-7C42D4BB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339C33-DE6F-E022-9AEF-80268FB95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0E0B5-05B5-4206-A430-1225402E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DE53F-D453-BD48-A8F8-C63090433BE9}" type="datetime1">
              <a:rPr lang="en-SG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D9FA8-A5CE-BFCB-79E6-3F5EC6187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F3B13-0605-1A14-0AF6-574AE6DAE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9E6F-788F-E747-BA46-DB34FAFBA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97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4EA463-83BA-EBFD-6B79-E44F949DB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50FAA-4EA0-C3BA-92F3-DAA338FF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4A1DE-0846-E0E7-E3D2-152D8EE52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9F09F-7EAF-6D42-AF02-2426E380D72A}" type="datetime1">
              <a:rPr lang="en-SG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50252-247B-E26B-4F34-EE1CCA2A5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AAAD5-62C5-E8EC-F446-3FD52F142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9E6F-788F-E747-BA46-DB34FAFBA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15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D8D43-B479-ECB4-758B-5BC639AA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B5F2-328C-155E-0A7B-BFC22540E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46957-B033-D726-ED2E-3720473E4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D65DD-DF00-6846-B39A-987EBC771F45}" type="datetime1">
              <a:rPr lang="en-SG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C3CF3-C5F2-2965-039F-2B73D0486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33F49-71C3-4630-75A6-9D5635DFA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9E6F-788F-E747-BA46-DB34FAFBA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85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F12F-70A3-08CC-CF1C-D467FB4D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B8B0C-9873-C1B3-7706-108C12FE8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AD3CE-6DA0-4159-F582-C4E0AEFC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A3EA-99C7-7246-A91B-B48DD918831F}" type="datetime1">
              <a:rPr lang="en-SG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085E5-337F-9635-F97F-DEE3D81D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E6194-A180-89C6-4287-5DB814BB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9E6F-788F-E747-BA46-DB34FAFBA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8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DE9F-AF15-944E-05A2-DC2F0B1DB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F6560-A2D2-BD1B-5D3B-C3F725772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14301-3F6E-507C-ADCD-42BCA8EFC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33A6F-B8D7-5CA2-DE8D-875826F61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C798E-C5DD-5D44-907C-5F8C50832C98}" type="datetime1">
              <a:rPr lang="en-SG" smtClean="0"/>
              <a:t>8/2/23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D6335-4222-470A-2AED-110C4E4DF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B1053-21E9-B743-5CE5-312B9092F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9E6F-788F-E747-BA46-DB34FAFBA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CD847-7B4A-6322-7FFC-2BC4ABE72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8BF77-5C82-3F42-C64C-F0FE0C5CE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5E9FF-D7AC-7F57-527C-AE67F1C58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AB6CC1-7701-46C5-A53F-92CE1904D7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5A45C-71C7-1456-57B5-601A85906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A4FC4-DB26-35C9-CFBB-3C729471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654C-DB3E-C745-93C9-4B9782CAD23C}" type="datetime1">
              <a:rPr lang="en-SG" smtClean="0"/>
              <a:t>8/2/23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B0B69F-A39C-5EB7-D2CF-4CDE000EC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3E0579-8C52-2217-23D4-4535AF8D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9E6F-788F-E747-BA46-DB34FAFBA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03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D820-BEFC-E027-C52B-41FFDF29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C18B2-03D5-B557-548C-AC9F40F9C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EDA8E-0D85-124E-8101-9151628339A8}" type="datetime1">
              <a:rPr lang="en-SG" smtClean="0"/>
              <a:t>8/2/23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747C9C-D33E-1184-A640-900041BF3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A7F597-1EA1-18A5-53A4-9606C49E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9E6F-788F-E747-BA46-DB34FAFBA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2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46C661-9655-8A29-32C8-33ED2285B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653-44AB-8243-9F63-1CE21076E672}" type="datetime1">
              <a:rPr lang="en-SG" smtClean="0"/>
              <a:t>8/2/23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F58B1F-7156-4CED-009B-FAAA0A332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33809-D375-B3CE-B8B1-1D78AAD84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9E6F-788F-E747-BA46-DB34FAFBA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94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F9D44-49FA-C624-C8AC-FFD87EFA1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6F042-7004-CAA8-308B-8C2221EC6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26AFD-154C-80F7-5935-9001073DF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085AD3-1121-8280-1189-08A757E7E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7CC7-0AA6-1D4C-A268-45C21D022A80}" type="datetime1">
              <a:rPr lang="en-SG" smtClean="0"/>
              <a:t>8/2/23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F8713-58A8-88A0-A84D-F4FF7D6BA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E827B-28BA-7341-D592-590F59BC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9E6F-788F-E747-BA46-DB34FAFBA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60E11-D254-3048-4A2C-84DE08081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799EFB-E668-FEA9-356A-51D436D97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780CC-9AD1-C8F6-671E-C875DB003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17901-2E7F-0C24-262E-881B88B95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90B4-3A88-0643-9CED-0EB879D3561E}" type="datetime1">
              <a:rPr lang="en-SG" smtClean="0"/>
              <a:t>8/2/23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6544C-BC70-9195-B25C-7A0070C2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38E0B-0E14-C97E-1C25-1E291143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69E6F-788F-E747-BA46-DB34FAFBA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4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1AC461-22BD-A041-4A23-75DF5C9E7CC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0">
                <a:schemeClr val="accent3">
                  <a:lumMod val="89000"/>
                </a:schemeClr>
              </a:gs>
              <a:gs pos="1000">
                <a:schemeClr val="accent3">
                  <a:lumMod val="0"/>
                  <a:alpha val="83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E050E4-BD96-A682-BC7C-47D6DA0BF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10BB6-A518-CF83-3937-DA42DC2B2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6BD13-421D-8D6A-E07A-77FD7119B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fld id="{A1DE4947-6BC5-3D42-9664-5AC3090E502D}" type="datetime1">
              <a:rPr lang="en-SG" smtClean="0"/>
              <a:pPr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64358-3128-E5BF-E4FF-08632FD7A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D35C2-A709-E878-D0B2-4A775CC63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fld id="{D6E69E6F-788F-E747-BA46-DB34FAFBA6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315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Futura Medium" panose="020B0602020204020303" pitchFamily="34" charset="-79"/>
          <a:ea typeface="+mj-ea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gov.sg/dataset/average-weekly-paid-overtime-hours-worked-per-employee-quarterly" TargetMode="External"/><Relationship Id="rId3" Type="http://schemas.openxmlformats.org/officeDocument/2006/relationships/hyperlink" Target="https://data.gov.sg/dataset/job-vacancy-rate-by-industry-and-occupational-group-quarterly" TargetMode="External"/><Relationship Id="rId7" Type="http://schemas.openxmlformats.org/officeDocument/2006/relationships/hyperlink" Target="https://data.gov.sg/dataset/polytechnics-intake-enrolment-and-graduates-by-course" TargetMode="External"/><Relationship Id="rId2" Type="http://schemas.openxmlformats.org/officeDocument/2006/relationships/hyperlink" Target="https://data.gov.sg/dataset/job-vacancy-by-industry-and-occupational-group-quarterl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gov.sg/dataset/incidence-of-redundancy-by-industry-and-occupational-group-annual" TargetMode="External"/><Relationship Id="rId5" Type="http://schemas.openxmlformats.org/officeDocument/2006/relationships/hyperlink" Target="https://data.gov.sg/dataset/average-monthly-recruitment-resignation-rates-by-industry-and-occupational-group-quarterly" TargetMode="External"/><Relationship Id="rId4" Type="http://schemas.openxmlformats.org/officeDocument/2006/relationships/hyperlink" Target="https://data.gov.sg/dataset/average-monthly-paid-hours-worked-per-employee-quarterly" TargetMode="External"/><Relationship Id="rId9" Type="http://schemas.openxmlformats.org/officeDocument/2006/relationships/hyperlink" Target="https://data.gov.sg/dataset/universities-intake-enrolment-and-graduates-by-cours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76C2A-AB20-D03E-02B7-017C0AB02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Predicting resignation rates in the ICT industry and trend analysis for ICT higher education intakes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8A9319-8B16-D0DF-C8E0-47A164DE5E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Muhammad Iylia</a:t>
            </a:r>
          </a:p>
          <a:p>
            <a:r>
              <a:rPr lang="en-US" dirty="0"/>
              <a:t>P7474841</a:t>
            </a:r>
          </a:p>
          <a:p>
            <a:r>
              <a:rPr lang="en-US" dirty="0"/>
              <a:t>NSDDA1/CE/2220/4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73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56C-9377-265B-12C0-7473FC42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8507"/>
          </a:xfrm>
        </p:spPr>
        <p:txBody>
          <a:bodyPr/>
          <a:lstStyle/>
          <a:p>
            <a:pPr algn="ctr"/>
            <a:r>
              <a:rPr lang="en-US" dirty="0"/>
              <a:t>Datasets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66EB742A-3DAB-5EAE-A049-E4613719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5" y="6098726"/>
            <a:ext cx="1138605" cy="5400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1CF06863-3422-0192-8A6D-52ABD539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64" y="6088313"/>
            <a:ext cx="1317601" cy="540000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53FAB219-DC27-EF56-EA64-978D5C923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999" y="6098726"/>
            <a:ext cx="775093" cy="540000"/>
          </a:xfrm>
          <a:prstGeom prst="rect">
            <a:avLst/>
          </a:prstGeom>
        </p:spPr>
      </p:pic>
      <p:pic>
        <p:nvPicPr>
          <p:cNvPr id="23" name="Picture 22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77117484-BB41-EA91-72E0-904BEB3B6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626" y="6098726"/>
            <a:ext cx="1025747" cy="54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D9D7CD-BEA6-EE64-870F-24CE9A78FE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58907" y="6201277"/>
            <a:ext cx="1189312" cy="314072"/>
          </a:xfrm>
          <a:prstGeom prst="rect">
            <a:avLst/>
          </a:prstGeom>
        </p:spPr>
      </p:pic>
      <p:pic>
        <p:nvPicPr>
          <p:cNvPr id="38" name="Picture 3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8C69C16-0065-4E97-A6E4-F7E736D4D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301" y="1383632"/>
            <a:ext cx="8103398" cy="4216400"/>
          </a:xfrm>
          <a:prstGeom prst="rect">
            <a:avLst/>
          </a:prstGeom>
        </p:spPr>
      </p:pic>
      <p:pic>
        <p:nvPicPr>
          <p:cNvPr id="40" name="Picture 39" descr="Text&#10;&#10;Description automatically generated">
            <a:extLst>
              <a:ext uri="{FF2B5EF4-FFF2-40B4-BE49-F238E27FC236}">
                <a16:creationId xmlns:a16="http://schemas.microsoft.com/office/drawing/2014/main" id="{8310590B-0FC0-AE04-E083-EE76799C1D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7100" y="6098726"/>
            <a:ext cx="644211" cy="540000"/>
          </a:xfrm>
          <a:prstGeom prst="rect">
            <a:avLst/>
          </a:prstGeom>
        </p:spPr>
      </p:pic>
      <p:pic>
        <p:nvPicPr>
          <p:cNvPr id="42" name="Picture 41" descr="Text&#10;&#10;Description automatically generated">
            <a:extLst>
              <a:ext uri="{FF2B5EF4-FFF2-40B4-BE49-F238E27FC236}">
                <a16:creationId xmlns:a16="http://schemas.microsoft.com/office/drawing/2014/main" id="{A007B266-C578-6BDF-3148-7543D9B419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1845" y="6088313"/>
            <a:ext cx="938530" cy="540000"/>
          </a:xfrm>
          <a:prstGeom prst="rect">
            <a:avLst/>
          </a:prstGeom>
        </p:spPr>
      </p:pic>
      <p:pic>
        <p:nvPicPr>
          <p:cNvPr id="44" name="Picture 43" descr="Text&#10;&#10;Description automatically generated">
            <a:extLst>
              <a:ext uri="{FF2B5EF4-FFF2-40B4-BE49-F238E27FC236}">
                <a16:creationId xmlns:a16="http://schemas.microsoft.com/office/drawing/2014/main" id="{7D0B74B1-764E-81BB-7424-9ECE26A72F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0909" y="6088313"/>
            <a:ext cx="1049143" cy="54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29B9667-0845-6708-67CA-DFF19A2881D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1120583" y="6251918"/>
            <a:ext cx="871691" cy="2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56C-9377-265B-12C0-7473FC42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8507"/>
          </a:xfrm>
        </p:spPr>
        <p:txBody>
          <a:bodyPr/>
          <a:lstStyle/>
          <a:p>
            <a:pPr algn="ctr"/>
            <a:r>
              <a:rPr lang="en-US" dirty="0"/>
              <a:t>Datasets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66EB742A-3DAB-5EAE-A049-E4613719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5" y="6098726"/>
            <a:ext cx="1138605" cy="5400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1CF06863-3422-0192-8A6D-52ABD539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64" y="6088313"/>
            <a:ext cx="1317601" cy="540000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53FAB219-DC27-EF56-EA64-978D5C923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999" y="6098726"/>
            <a:ext cx="775093" cy="540000"/>
          </a:xfrm>
          <a:prstGeom prst="rect">
            <a:avLst/>
          </a:prstGeom>
        </p:spPr>
      </p:pic>
      <p:pic>
        <p:nvPicPr>
          <p:cNvPr id="23" name="Picture 22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77117484-BB41-EA91-72E0-904BEB3B6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626" y="6098726"/>
            <a:ext cx="1025747" cy="54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D9D7CD-BEA6-EE64-870F-24CE9A78FE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58907" y="6201277"/>
            <a:ext cx="1189312" cy="314072"/>
          </a:xfrm>
          <a:prstGeom prst="rect">
            <a:avLst/>
          </a:prstGeom>
        </p:spPr>
      </p:pic>
      <p:pic>
        <p:nvPicPr>
          <p:cNvPr id="38" name="Picture 3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8C69C16-0065-4E97-A6E4-F7E736D4D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753" y="6088313"/>
            <a:ext cx="1037813" cy="540000"/>
          </a:xfrm>
          <a:prstGeom prst="rect">
            <a:avLst/>
          </a:prstGeom>
        </p:spPr>
      </p:pic>
      <p:pic>
        <p:nvPicPr>
          <p:cNvPr id="40" name="Picture 39" descr="Text&#10;&#10;Description automatically generated">
            <a:extLst>
              <a:ext uri="{FF2B5EF4-FFF2-40B4-BE49-F238E27FC236}">
                <a16:creationId xmlns:a16="http://schemas.microsoft.com/office/drawing/2014/main" id="{8310590B-0FC0-AE04-E083-EE76799C1D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298" y="1243932"/>
            <a:ext cx="5581666" cy="4678746"/>
          </a:xfrm>
          <a:prstGeom prst="rect">
            <a:avLst/>
          </a:prstGeom>
        </p:spPr>
      </p:pic>
      <p:pic>
        <p:nvPicPr>
          <p:cNvPr id="42" name="Picture 41" descr="Text&#10;&#10;Description automatically generated">
            <a:extLst>
              <a:ext uri="{FF2B5EF4-FFF2-40B4-BE49-F238E27FC236}">
                <a16:creationId xmlns:a16="http://schemas.microsoft.com/office/drawing/2014/main" id="{A007B266-C578-6BDF-3148-7543D9B419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1845" y="6088313"/>
            <a:ext cx="938530" cy="540000"/>
          </a:xfrm>
          <a:prstGeom prst="rect">
            <a:avLst/>
          </a:prstGeom>
        </p:spPr>
      </p:pic>
      <p:pic>
        <p:nvPicPr>
          <p:cNvPr id="44" name="Picture 43" descr="Text&#10;&#10;Description automatically generated">
            <a:extLst>
              <a:ext uri="{FF2B5EF4-FFF2-40B4-BE49-F238E27FC236}">
                <a16:creationId xmlns:a16="http://schemas.microsoft.com/office/drawing/2014/main" id="{7D0B74B1-764E-81BB-7424-9ECE26A72F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0909" y="6088313"/>
            <a:ext cx="1049143" cy="54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29B9667-0845-6708-67CA-DFF19A2881D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1120583" y="6251918"/>
            <a:ext cx="871691" cy="2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9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56C-9377-265B-12C0-7473FC42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8507"/>
          </a:xfrm>
        </p:spPr>
        <p:txBody>
          <a:bodyPr/>
          <a:lstStyle/>
          <a:p>
            <a:pPr algn="ctr"/>
            <a:r>
              <a:rPr lang="en-US" dirty="0"/>
              <a:t>Datasets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66EB742A-3DAB-5EAE-A049-E4613719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5" y="6098726"/>
            <a:ext cx="1138605" cy="5400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1CF06863-3422-0192-8A6D-52ABD539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64" y="6088313"/>
            <a:ext cx="1317601" cy="540000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53FAB219-DC27-EF56-EA64-978D5C923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999" y="6098726"/>
            <a:ext cx="775093" cy="540000"/>
          </a:xfrm>
          <a:prstGeom prst="rect">
            <a:avLst/>
          </a:prstGeom>
        </p:spPr>
      </p:pic>
      <p:pic>
        <p:nvPicPr>
          <p:cNvPr id="23" name="Picture 22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77117484-BB41-EA91-72E0-904BEB3B6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626" y="6098726"/>
            <a:ext cx="1025747" cy="54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D9D7CD-BEA6-EE64-870F-24CE9A78FE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58907" y="6201277"/>
            <a:ext cx="1189312" cy="314072"/>
          </a:xfrm>
          <a:prstGeom prst="rect">
            <a:avLst/>
          </a:prstGeom>
        </p:spPr>
      </p:pic>
      <p:pic>
        <p:nvPicPr>
          <p:cNvPr id="38" name="Picture 3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8C69C16-0065-4E97-A6E4-F7E736D4D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753" y="6088313"/>
            <a:ext cx="1037813" cy="540000"/>
          </a:xfrm>
          <a:prstGeom prst="rect">
            <a:avLst/>
          </a:prstGeom>
        </p:spPr>
      </p:pic>
      <p:pic>
        <p:nvPicPr>
          <p:cNvPr id="40" name="Picture 39" descr="Text&#10;&#10;Description automatically generated">
            <a:extLst>
              <a:ext uri="{FF2B5EF4-FFF2-40B4-BE49-F238E27FC236}">
                <a16:creationId xmlns:a16="http://schemas.microsoft.com/office/drawing/2014/main" id="{8310590B-0FC0-AE04-E083-EE76799C1D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7100" y="6098726"/>
            <a:ext cx="644211" cy="540000"/>
          </a:xfrm>
          <a:prstGeom prst="rect">
            <a:avLst/>
          </a:prstGeom>
        </p:spPr>
      </p:pic>
      <p:pic>
        <p:nvPicPr>
          <p:cNvPr id="42" name="Picture 41" descr="Text&#10;&#10;Description automatically generated">
            <a:extLst>
              <a:ext uri="{FF2B5EF4-FFF2-40B4-BE49-F238E27FC236}">
                <a16:creationId xmlns:a16="http://schemas.microsoft.com/office/drawing/2014/main" id="{A007B266-C578-6BDF-3148-7543D9B419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2907" y="1243931"/>
            <a:ext cx="8006185" cy="4606501"/>
          </a:xfrm>
          <a:prstGeom prst="rect">
            <a:avLst/>
          </a:prstGeom>
        </p:spPr>
      </p:pic>
      <p:pic>
        <p:nvPicPr>
          <p:cNvPr id="44" name="Picture 43" descr="Text&#10;&#10;Description automatically generated">
            <a:extLst>
              <a:ext uri="{FF2B5EF4-FFF2-40B4-BE49-F238E27FC236}">
                <a16:creationId xmlns:a16="http://schemas.microsoft.com/office/drawing/2014/main" id="{7D0B74B1-764E-81BB-7424-9ECE26A72F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0909" y="6088313"/>
            <a:ext cx="1049143" cy="54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29B9667-0845-6708-67CA-DFF19A2881D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1120583" y="6251918"/>
            <a:ext cx="871691" cy="2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46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56C-9377-265B-12C0-7473FC42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8507"/>
          </a:xfrm>
        </p:spPr>
        <p:txBody>
          <a:bodyPr/>
          <a:lstStyle/>
          <a:p>
            <a:pPr algn="ctr"/>
            <a:r>
              <a:rPr lang="en-US" dirty="0"/>
              <a:t>Datasets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66EB742A-3DAB-5EAE-A049-E4613719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5" y="6098726"/>
            <a:ext cx="1138605" cy="5400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1CF06863-3422-0192-8A6D-52ABD539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64" y="6088313"/>
            <a:ext cx="1317601" cy="540000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53FAB219-DC27-EF56-EA64-978D5C923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999" y="6098726"/>
            <a:ext cx="775093" cy="540000"/>
          </a:xfrm>
          <a:prstGeom prst="rect">
            <a:avLst/>
          </a:prstGeom>
        </p:spPr>
      </p:pic>
      <p:pic>
        <p:nvPicPr>
          <p:cNvPr id="23" name="Picture 22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77117484-BB41-EA91-72E0-904BEB3B6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626" y="6098726"/>
            <a:ext cx="1025747" cy="54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D9D7CD-BEA6-EE64-870F-24CE9A78FE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58907" y="6201277"/>
            <a:ext cx="1189312" cy="314072"/>
          </a:xfrm>
          <a:prstGeom prst="rect">
            <a:avLst/>
          </a:prstGeom>
        </p:spPr>
      </p:pic>
      <p:pic>
        <p:nvPicPr>
          <p:cNvPr id="38" name="Picture 3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8C69C16-0065-4E97-A6E4-F7E736D4D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753" y="6088313"/>
            <a:ext cx="1037813" cy="540000"/>
          </a:xfrm>
          <a:prstGeom prst="rect">
            <a:avLst/>
          </a:prstGeom>
        </p:spPr>
      </p:pic>
      <p:pic>
        <p:nvPicPr>
          <p:cNvPr id="40" name="Picture 39" descr="Text&#10;&#10;Description automatically generated">
            <a:extLst>
              <a:ext uri="{FF2B5EF4-FFF2-40B4-BE49-F238E27FC236}">
                <a16:creationId xmlns:a16="http://schemas.microsoft.com/office/drawing/2014/main" id="{8310590B-0FC0-AE04-E083-EE76799C1D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7100" y="6098726"/>
            <a:ext cx="644211" cy="540000"/>
          </a:xfrm>
          <a:prstGeom prst="rect">
            <a:avLst/>
          </a:prstGeom>
        </p:spPr>
      </p:pic>
      <p:pic>
        <p:nvPicPr>
          <p:cNvPr id="42" name="Picture 41" descr="Text&#10;&#10;Description automatically generated">
            <a:extLst>
              <a:ext uri="{FF2B5EF4-FFF2-40B4-BE49-F238E27FC236}">
                <a16:creationId xmlns:a16="http://schemas.microsoft.com/office/drawing/2014/main" id="{A007B266-C578-6BDF-3148-7543D9B419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1845" y="6088313"/>
            <a:ext cx="938530" cy="540000"/>
          </a:xfrm>
          <a:prstGeom prst="rect">
            <a:avLst/>
          </a:prstGeom>
        </p:spPr>
      </p:pic>
      <p:pic>
        <p:nvPicPr>
          <p:cNvPr id="44" name="Picture 43" descr="Text&#10;&#10;Description automatically generated">
            <a:extLst>
              <a:ext uri="{FF2B5EF4-FFF2-40B4-BE49-F238E27FC236}">
                <a16:creationId xmlns:a16="http://schemas.microsoft.com/office/drawing/2014/main" id="{7D0B74B1-764E-81BB-7424-9ECE26A72F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9497" y="1275012"/>
            <a:ext cx="8873005" cy="45669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29B9667-0845-6708-67CA-DFF19A2881D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1120583" y="6251918"/>
            <a:ext cx="871691" cy="2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56C-9377-265B-12C0-7473FC42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8507"/>
          </a:xfrm>
        </p:spPr>
        <p:txBody>
          <a:bodyPr/>
          <a:lstStyle/>
          <a:p>
            <a:pPr algn="ctr"/>
            <a:r>
              <a:rPr lang="en-US" dirty="0"/>
              <a:t>Datasets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66EB742A-3DAB-5EAE-A049-E4613719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5" y="6098726"/>
            <a:ext cx="1138605" cy="5400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1CF06863-3422-0192-8A6D-52ABD539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64" y="6088313"/>
            <a:ext cx="1317601" cy="540000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53FAB219-DC27-EF56-EA64-978D5C923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999" y="6098726"/>
            <a:ext cx="775093" cy="540000"/>
          </a:xfrm>
          <a:prstGeom prst="rect">
            <a:avLst/>
          </a:prstGeom>
        </p:spPr>
      </p:pic>
      <p:pic>
        <p:nvPicPr>
          <p:cNvPr id="23" name="Picture 22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77117484-BB41-EA91-72E0-904BEB3B6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626" y="6098726"/>
            <a:ext cx="1025747" cy="540000"/>
          </a:xfrm>
          <a:prstGeom prst="rect">
            <a:avLst/>
          </a:prstGeom>
        </p:spPr>
      </p:pic>
      <p:pic>
        <p:nvPicPr>
          <p:cNvPr id="25" name="Picture 24" descr="A picture containing text, monitor, black, screen&#10;&#10;Description automatically generated">
            <a:extLst>
              <a:ext uri="{FF2B5EF4-FFF2-40B4-BE49-F238E27FC236}">
                <a16:creationId xmlns:a16="http://schemas.microsoft.com/office/drawing/2014/main" id="{00D9D7CD-BEA6-EE64-870F-24CE9A78F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907" y="6088313"/>
            <a:ext cx="1189312" cy="540000"/>
          </a:xfrm>
          <a:prstGeom prst="rect">
            <a:avLst/>
          </a:prstGeom>
        </p:spPr>
      </p:pic>
      <p:pic>
        <p:nvPicPr>
          <p:cNvPr id="38" name="Picture 3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8C69C16-0065-4E97-A6E4-F7E736D4D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753" y="6088313"/>
            <a:ext cx="1037813" cy="540000"/>
          </a:xfrm>
          <a:prstGeom prst="rect">
            <a:avLst/>
          </a:prstGeom>
        </p:spPr>
      </p:pic>
      <p:pic>
        <p:nvPicPr>
          <p:cNvPr id="40" name="Picture 39" descr="Text&#10;&#10;Description automatically generated">
            <a:extLst>
              <a:ext uri="{FF2B5EF4-FFF2-40B4-BE49-F238E27FC236}">
                <a16:creationId xmlns:a16="http://schemas.microsoft.com/office/drawing/2014/main" id="{8310590B-0FC0-AE04-E083-EE76799C1D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7100" y="6098726"/>
            <a:ext cx="644211" cy="540000"/>
          </a:xfrm>
          <a:prstGeom prst="rect">
            <a:avLst/>
          </a:prstGeom>
        </p:spPr>
      </p:pic>
      <p:pic>
        <p:nvPicPr>
          <p:cNvPr id="42" name="Picture 41" descr="Text&#10;&#10;Description automatically generated">
            <a:extLst>
              <a:ext uri="{FF2B5EF4-FFF2-40B4-BE49-F238E27FC236}">
                <a16:creationId xmlns:a16="http://schemas.microsoft.com/office/drawing/2014/main" id="{A007B266-C578-6BDF-3148-7543D9B419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1845" y="6088313"/>
            <a:ext cx="938530" cy="540000"/>
          </a:xfrm>
          <a:prstGeom prst="rect">
            <a:avLst/>
          </a:prstGeom>
        </p:spPr>
      </p:pic>
      <p:pic>
        <p:nvPicPr>
          <p:cNvPr id="44" name="Picture 43" descr="Text&#10;&#10;Description automatically generated">
            <a:extLst>
              <a:ext uri="{FF2B5EF4-FFF2-40B4-BE49-F238E27FC236}">
                <a16:creationId xmlns:a16="http://schemas.microsoft.com/office/drawing/2014/main" id="{7D0B74B1-764E-81BB-7424-9ECE26A72F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0909" y="6088313"/>
            <a:ext cx="1049143" cy="54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29B9667-0845-6708-67CA-DFF19A2881D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79914" y="2106872"/>
            <a:ext cx="10832172" cy="264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0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35A3-09E3-5840-9AC9-3DC69AA34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 yearly jobs data in the ICT industry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90F68-53C3-49D8-0E11-39E762219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5600" cy="4351338"/>
          </a:xfrm>
        </p:spPr>
        <p:txBody>
          <a:bodyPr/>
          <a:lstStyle/>
          <a:p>
            <a:r>
              <a:rPr lang="en-US" dirty="0"/>
              <a:t>Incidences of retrenchments were seen to follow cyclical economic patterns</a:t>
            </a:r>
          </a:p>
          <a:p>
            <a:r>
              <a:rPr lang="en-US" dirty="0"/>
              <a:t>Post-crisis recovery also saw periods of increased vacancies with relatively stable recruitment and resignation rates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4B26C-B515-67F8-D6FD-58B7C44E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560" y="2216150"/>
            <a:ext cx="5613589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05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26DF4-7ACA-68B2-F479-304BB751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of normality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9A1DC-6615-EEEA-DADC-C31A160ED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Komolgorov</a:t>
            </a:r>
            <a:r>
              <a:rPr lang="en-US" dirty="0"/>
              <a:t>-Smirnov test for samples larger than 50</a:t>
            </a:r>
          </a:p>
          <a:p>
            <a:r>
              <a:rPr lang="en-US" dirty="0"/>
              <a:t>Histogram plot</a:t>
            </a:r>
          </a:p>
          <a:p>
            <a:r>
              <a:rPr lang="en-US" dirty="0"/>
              <a:t>Q-Q plot</a:t>
            </a:r>
          </a:p>
          <a:p>
            <a:endParaRPr lang="en-US" dirty="0"/>
          </a:p>
          <a:p>
            <a:r>
              <a:rPr lang="en-US" dirty="0"/>
              <a:t>Variables of interest:</a:t>
            </a:r>
          </a:p>
          <a:p>
            <a:pPr lvl="1"/>
            <a:r>
              <a:rPr lang="en-US" dirty="0"/>
              <a:t>Job vacancy rate</a:t>
            </a:r>
          </a:p>
          <a:p>
            <a:pPr lvl="1"/>
            <a:r>
              <a:rPr lang="en-US" dirty="0"/>
              <a:t>Recruitment rate</a:t>
            </a:r>
          </a:p>
          <a:p>
            <a:pPr lvl="1"/>
            <a:r>
              <a:rPr lang="en-US" dirty="0"/>
              <a:t>Resignation rate</a:t>
            </a:r>
          </a:p>
        </p:txBody>
      </p:sp>
    </p:spTree>
    <p:extLst>
      <p:ext uri="{BB962C8B-B14F-4D97-AF65-F5344CB8AC3E}">
        <p14:creationId xmlns:p14="http://schemas.microsoft.com/office/powerpoint/2010/main" val="1409840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A3EE-37EC-58D8-7C37-0346F5ED6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Job Vacancy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D957CB-0A97-F48B-E55C-07F65ECA2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err="1"/>
              <a:t>Komolgorov</a:t>
            </a:r>
            <a:r>
              <a:rPr lang="en-US" sz="2400" dirty="0"/>
              <a:t>-Smirnov Test (𝛼 = 0.05):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Statistic = 0.8687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p</a:t>
            </a:r>
            <a:r>
              <a:rPr lang="en-US" sz="2400" dirty="0"/>
              <a:t>-value = 6.17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r>
              <a:rPr lang="en-US" sz="2400" dirty="0"/>
              <a:t>The data is </a:t>
            </a:r>
            <a:r>
              <a:rPr lang="en-US" sz="2400" u="sng" dirty="0"/>
              <a:t>non-normal</a:t>
            </a:r>
            <a:r>
              <a:rPr lang="en-US" sz="2400" dirty="0"/>
              <a:t> based on the histogram distribution and Q-Q plots, despite rejecting the null hypothesis in the K-S test.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2757B010-621B-7B9F-78EE-1F6B1A4D62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7323" y="3654127"/>
            <a:ext cx="3208288" cy="2423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64EE85-85A9-4A8F-7E92-9C250A92A2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03030" y="3645655"/>
            <a:ext cx="3162946" cy="2439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F47D66-9BB7-C3F0-12CB-57FC718331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35022" y="863056"/>
            <a:ext cx="5451824" cy="238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39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A3EE-37EC-58D8-7C37-0346F5ED6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Recruitment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D957CB-0A97-F48B-E55C-07F65ECA2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400" dirty="0" err="1"/>
              <a:t>Komolgorov</a:t>
            </a:r>
            <a:r>
              <a:rPr lang="en-US" sz="2400" dirty="0"/>
              <a:t>-Smirnov Test (𝛼 = 0.05):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Statistic = 0.9260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p</a:t>
            </a:r>
            <a:r>
              <a:rPr lang="en-US" sz="2400" dirty="0"/>
              <a:t>-value = 6.23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r>
              <a:rPr lang="en-US" sz="2400" dirty="0"/>
              <a:t>The data is </a:t>
            </a:r>
            <a:r>
              <a:rPr lang="en-US" sz="2400" u="sng" dirty="0"/>
              <a:t>normal</a:t>
            </a:r>
            <a:r>
              <a:rPr lang="en-US" sz="2400" dirty="0"/>
              <a:t> based on the histogram distribution and Q-Q plots and rejecting the null hypothesis in the K-S test.</a:t>
            </a:r>
          </a:p>
          <a:p>
            <a:endParaRPr lang="en-US" sz="2400" dirty="0"/>
          </a:p>
          <a:p>
            <a:r>
              <a:rPr lang="en-US" sz="2400" dirty="0"/>
              <a:t>However, data is right-skewed.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66A992AD-68E6-D5E4-B268-28185ADE81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26105" y="3654127"/>
            <a:ext cx="3230725" cy="24230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9F805A-846A-E0FB-4510-D16B8FF233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03030" y="3645655"/>
            <a:ext cx="3162947" cy="24399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78B537-86ED-94F1-0C51-14BB96A65B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35021" y="863056"/>
            <a:ext cx="5451826" cy="238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0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A3EE-37EC-58D8-7C37-0346F5ED6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Resignation Rate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CB89EB-5B20-5C7F-AB24-360B26456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126105" y="3645655"/>
            <a:ext cx="3230725" cy="24399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D957CB-0A97-F48B-E55C-07F65ECA2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400" dirty="0" err="1"/>
              <a:t>Komolgorov</a:t>
            </a:r>
            <a:r>
              <a:rPr lang="en-US" sz="2400" dirty="0"/>
              <a:t>-Smirnov Test (𝛼 = 0.05):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Statistic = 0.8918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p</a:t>
            </a:r>
            <a:r>
              <a:rPr lang="en-US" sz="2400" dirty="0"/>
              <a:t>-value = 2.09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r>
              <a:rPr lang="en-US" sz="2400" dirty="0"/>
              <a:t>The data is </a:t>
            </a:r>
            <a:r>
              <a:rPr lang="en-US" sz="2400" u="sng" dirty="0"/>
              <a:t>normal</a:t>
            </a:r>
            <a:r>
              <a:rPr lang="en-US" sz="2400" dirty="0"/>
              <a:t> based on the histogram distribution and Q-Q plots and rejecting the null hypothesis in the K-S test.</a:t>
            </a:r>
          </a:p>
          <a:p>
            <a:endParaRPr lang="en-US" sz="2400" dirty="0"/>
          </a:p>
          <a:p>
            <a:r>
              <a:rPr lang="en-US" sz="2400" dirty="0"/>
              <a:t>However, data is right-skewed.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39326-2D9B-87A5-D358-C2E06911FB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03030" y="3645655"/>
            <a:ext cx="3162947" cy="2439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86DE0-0D38-2CDA-CF67-2323F4AAFF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35021" y="863056"/>
            <a:ext cx="5451826" cy="238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24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56C-9377-265B-12C0-7473FC42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8507"/>
          </a:xfrm>
        </p:spPr>
        <p:txBody>
          <a:bodyPr/>
          <a:lstStyle/>
          <a:p>
            <a:pPr algn="ctr"/>
            <a:r>
              <a:rPr lang="en-US" dirty="0"/>
              <a:t>Datasets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33B81C-C03B-96D7-162C-75EE2B09F442}"/>
              </a:ext>
            </a:extLst>
          </p:cNvPr>
          <p:cNvSpPr/>
          <p:nvPr/>
        </p:nvSpPr>
        <p:spPr>
          <a:xfrm>
            <a:off x="1074821" y="1690688"/>
            <a:ext cx="2145632" cy="2189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Job Vacancy </a:t>
            </a:r>
            <a:r>
              <a:rPr lang="en-US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Rates</a:t>
            </a:r>
            <a:endParaRPr lang="en-US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3AC1E1-0184-296D-6D73-00ACBD9F063D}"/>
              </a:ext>
            </a:extLst>
          </p:cNvPr>
          <p:cNvSpPr/>
          <p:nvPr/>
        </p:nvSpPr>
        <p:spPr>
          <a:xfrm>
            <a:off x="1074820" y="4303128"/>
            <a:ext cx="2145632" cy="2189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Total Paid Hours</a:t>
            </a:r>
            <a:endParaRPr lang="en-US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21CA11-8640-26A1-D3FC-3C37EE2AFB47}"/>
              </a:ext>
            </a:extLst>
          </p:cNvPr>
          <p:cNvSpPr/>
          <p:nvPr/>
        </p:nvSpPr>
        <p:spPr>
          <a:xfrm>
            <a:off x="3707063" y="1690688"/>
            <a:ext cx="2145632" cy="2189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Recruitment Rates</a:t>
            </a:r>
            <a:endParaRPr lang="en-US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5AAD90-6CC2-F3B1-79F8-0302F9A86CD6}"/>
              </a:ext>
            </a:extLst>
          </p:cNvPr>
          <p:cNvSpPr/>
          <p:nvPr/>
        </p:nvSpPr>
        <p:spPr>
          <a:xfrm>
            <a:off x="3693693" y="4303128"/>
            <a:ext cx="2145632" cy="2189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Incidence of Retrenchment</a:t>
            </a:r>
            <a:endParaRPr lang="en-US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80713-D25C-381D-F04D-27F2F286EADE}"/>
              </a:ext>
            </a:extLst>
          </p:cNvPr>
          <p:cNvSpPr/>
          <p:nvPr/>
        </p:nvSpPr>
        <p:spPr>
          <a:xfrm>
            <a:off x="6339305" y="1690688"/>
            <a:ext cx="2145632" cy="2189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Resignation Rates</a:t>
            </a:r>
            <a:endParaRPr lang="en-US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2FC23A-D7B6-C2EF-8C62-C73D55D22528}"/>
              </a:ext>
            </a:extLst>
          </p:cNvPr>
          <p:cNvSpPr/>
          <p:nvPr/>
        </p:nvSpPr>
        <p:spPr>
          <a:xfrm>
            <a:off x="6332620" y="4303128"/>
            <a:ext cx="2145632" cy="2189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Polytechnic Intake</a:t>
            </a:r>
            <a:endParaRPr lang="en-US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8CBADB-304B-A76D-CFAB-F2C777F1D166}"/>
              </a:ext>
            </a:extLst>
          </p:cNvPr>
          <p:cNvSpPr/>
          <p:nvPr/>
        </p:nvSpPr>
        <p:spPr>
          <a:xfrm>
            <a:off x="8971548" y="1690688"/>
            <a:ext cx="2145632" cy="2189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Paid Overtime Hours</a:t>
            </a:r>
            <a:endParaRPr lang="en-US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740787-B405-F5B8-BBEF-859E89728CF1}"/>
              </a:ext>
            </a:extLst>
          </p:cNvPr>
          <p:cNvSpPr/>
          <p:nvPr/>
        </p:nvSpPr>
        <p:spPr>
          <a:xfrm>
            <a:off x="8971547" y="4303128"/>
            <a:ext cx="2145632" cy="2189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University Intake</a:t>
            </a:r>
            <a:endParaRPr lang="en-US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A7B6FC-AC5A-D4FF-508F-D45107C6E6DF}"/>
              </a:ext>
            </a:extLst>
          </p:cNvPr>
          <p:cNvCxnSpPr>
            <a:cxnSpLocks/>
          </p:cNvCxnSpPr>
          <p:nvPr/>
        </p:nvCxnSpPr>
        <p:spPr>
          <a:xfrm>
            <a:off x="3453063" y="1762880"/>
            <a:ext cx="0" cy="202707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F5BD9B5-165E-1E82-5BB8-256DABA7EC7C}"/>
              </a:ext>
            </a:extLst>
          </p:cNvPr>
          <p:cNvCxnSpPr>
            <a:cxnSpLocks/>
          </p:cNvCxnSpPr>
          <p:nvPr/>
        </p:nvCxnSpPr>
        <p:spPr>
          <a:xfrm>
            <a:off x="3453063" y="4465805"/>
            <a:ext cx="0" cy="202707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7417A65-FA6C-C25C-65B6-02FCDBF9A7A8}"/>
              </a:ext>
            </a:extLst>
          </p:cNvPr>
          <p:cNvCxnSpPr>
            <a:cxnSpLocks/>
          </p:cNvCxnSpPr>
          <p:nvPr/>
        </p:nvCxnSpPr>
        <p:spPr>
          <a:xfrm>
            <a:off x="6079958" y="1690688"/>
            <a:ext cx="0" cy="202707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C7145B-2891-A432-CF94-26AF8A3138C5}"/>
              </a:ext>
            </a:extLst>
          </p:cNvPr>
          <p:cNvCxnSpPr>
            <a:cxnSpLocks/>
          </p:cNvCxnSpPr>
          <p:nvPr/>
        </p:nvCxnSpPr>
        <p:spPr>
          <a:xfrm>
            <a:off x="6079958" y="4393613"/>
            <a:ext cx="0" cy="202707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D09FD1B-BE56-C048-359E-7E1ECD727863}"/>
              </a:ext>
            </a:extLst>
          </p:cNvPr>
          <p:cNvCxnSpPr>
            <a:cxnSpLocks/>
          </p:cNvCxnSpPr>
          <p:nvPr/>
        </p:nvCxnSpPr>
        <p:spPr>
          <a:xfrm>
            <a:off x="8718884" y="1762880"/>
            <a:ext cx="0" cy="202707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BBD13A-D87C-E20E-D1B3-DC029EDE95EA}"/>
              </a:ext>
            </a:extLst>
          </p:cNvPr>
          <p:cNvCxnSpPr>
            <a:cxnSpLocks/>
          </p:cNvCxnSpPr>
          <p:nvPr/>
        </p:nvCxnSpPr>
        <p:spPr>
          <a:xfrm>
            <a:off x="8718884" y="4465805"/>
            <a:ext cx="0" cy="202707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22784C-1FA3-2A4D-7155-8FBDD2675006}"/>
              </a:ext>
            </a:extLst>
          </p:cNvPr>
          <p:cNvCxnSpPr>
            <a:cxnSpLocks/>
          </p:cNvCxnSpPr>
          <p:nvPr/>
        </p:nvCxnSpPr>
        <p:spPr>
          <a:xfrm rot="5400000">
            <a:off x="2088355" y="3059408"/>
            <a:ext cx="0" cy="202707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5ABE91-8869-5E68-05A6-37AEF2A2FDFF}"/>
              </a:ext>
            </a:extLst>
          </p:cNvPr>
          <p:cNvCxnSpPr>
            <a:cxnSpLocks/>
          </p:cNvCxnSpPr>
          <p:nvPr/>
        </p:nvCxnSpPr>
        <p:spPr>
          <a:xfrm rot="5400000">
            <a:off x="4720598" y="3059408"/>
            <a:ext cx="0" cy="202707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019974B-00CC-8103-900B-79FDB8BCB795}"/>
              </a:ext>
            </a:extLst>
          </p:cNvPr>
          <p:cNvCxnSpPr>
            <a:cxnSpLocks/>
          </p:cNvCxnSpPr>
          <p:nvPr/>
        </p:nvCxnSpPr>
        <p:spPr>
          <a:xfrm rot="5400000">
            <a:off x="7352840" y="3079967"/>
            <a:ext cx="0" cy="202707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AF8BC1C-5CC3-41CC-EA13-AD33B68C8F29}"/>
              </a:ext>
            </a:extLst>
          </p:cNvPr>
          <p:cNvCxnSpPr>
            <a:cxnSpLocks/>
          </p:cNvCxnSpPr>
          <p:nvPr/>
        </p:nvCxnSpPr>
        <p:spPr>
          <a:xfrm rot="5400000">
            <a:off x="10103644" y="3079967"/>
            <a:ext cx="0" cy="202707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700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B7CB2-637B-014A-6892-005CF78F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ANOVA tests for quarterly averages of job vacancy, recruitment and resignation rates</a:t>
            </a:r>
          </a:p>
        </p:txBody>
      </p:sp>
      <p:pic>
        <p:nvPicPr>
          <p:cNvPr id="12" name="Content Placeholder 11" descr="Text&#10;&#10;Description automatically generated">
            <a:extLst>
              <a:ext uri="{FF2B5EF4-FFF2-40B4-BE49-F238E27FC236}">
                <a16:creationId xmlns:a16="http://schemas.microsoft.com/office/drawing/2014/main" id="{F5D1CEA5-0E59-1A57-77B9-912F86D0B0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17245"/>
            <a:ext cx="5181600" cy="3168097"/>
          </a:xfrm>
        </p:spPr>
      </p:pic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2C8B744E-91BD-E303-8359-D9C93538B6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39011" y="1825625"/>
            <a:ext cx="4779977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FBB33E-3021-4497-77DB-250FCCB1B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538" y="6008035"/>
            <a:ext cx="1282640" cy="606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77C5E2-0389-B450-0362-7271342D6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6497" y="6009499"/>
            <a:ext cx="1134586" cy="60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74F0D8-91FB-9FE0-874C-69E8C1027C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6728" y="6009499"/>
            <a:ext cx="709243" cy="6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1D73DE-3DF7-832D-16D8-147A4EA3E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6986" y="6009499"/>
            <a:ext cx="706814" cy="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59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B7CB2-637B-014A-6892-005CF78F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ANOVA tests for quarterly averages of job vacancy, recruitment and resignation rates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74F0D8-91FB-9FE0-874C-69E8C1027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728" y="6009499"/>
            <a:ext cx="709243" cy="6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1D73DE-3DF7-832D-16D8-147A4EA3E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6986" y="6009499"/>
            <a:ext cx="706814" cy="6048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9B7113-CCF9-25B4-7350-5B4312AD59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415527" y="2418136"/>
            <a:ext cx="5707106" cy="269757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D1C3D9-F429-A2EF-37A2-8EA90FB6EE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728843" y="2422912"/>
            <a:ext cx="5042640" cy="2688019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07ECA80B-891B-4A76-F4EE-0DB53B84442C}"/>
              </a:ext>
            </a:extLst>
          </p:cNvPr>
          <p:cNvSpPr/>
          <p:nvPr/>
        </p:nvSpPr>
        <p:spPr>
          <a:xfrm>
            <a:off x="3515556" y="3133816"/>
            <a:ext cx="1606859" cy="390619"/>
          </a:xfrm>
          <a:prstGeom prst="frame">
            <a:avLst>
              <a:gd name="adj1" fmla="val 3409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A0BA2E17-6A45-BF61-1F58-409CEBE341B0}"/>
              </a:ext>
            </a:extLst>
          </p:cNvPr>
          <p:cNvSpPr/>
          <p:nvPr/>
        </p:nvSpPr>
        <p:spPr>
          <a:xfrm>
            <a:off x="3524433" y="3982718"/>
            <a:ext cx="1606859" cy="390619"/>
          </a:xfrm>
          <a:prstGeom prst="frame">
            <a:avLst>
              <a:gd name="adj1" fmla="val 3409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BB21F5F6-A982-60A4-325C-98927A872CF8}"/>
              </a:ext>
            </a:extLst>
          </p:cNvPr>
          <p:cNvSpPr/>
          <p:nvPr/>
        </p:nvSpPr>
        <p:spPr>
          <a:xfrm>
            <a:off x="9003298" y="3233690"/>
            <a:ext cx="1729805" cy="459421"/>
          </a:xfrm>
          <a:prstGeom prst="frame">
            <a:avLst>
              <a:gd name="adj1" fmla="val 3409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E44CDB10-37ED-3A0F-36FB-DA71862D3193}"/>
              </a:ext>
            </a:extLst>
          </p:cNvPr>
          <p:cNvSpPr/>
          <p:nvPr/>
        </p:nvSpPr>
        <p:spPr>
          <a:xfrm>
            <a:off x="6794238" y="4838330"/>
            <a:ext cx="3938865" cy="272601"/>
          </a:xfrm>
          <a:prstGeom prst="frame">
            <a:avLst>
              <a:gd name="adj1" fmla="val 3409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82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B7CB2-637B-014A-6892-005CF78F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ANOVA tests for quarterly averages of job vacancy, recruitment and resignation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567171-8AC3-9E0B-E5D6-A10697C91F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985138"/>
            <a:ext cx="5066024" cy="432000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A743DA-B497-805C-8C70-C57D3FFA65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8551" y="1985138"/>
            <a:ext cx="504867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94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A3A55-032A-BB34-47D5-E6FA76E3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variables with resignation rates</a:t>
            </a:r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A98279DB-1F61-6D43-27F6-BE17C2DD84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66885"/>
            <a:ext cx="5181600" cy="3468817"/>
          </a:xfrm>
        </p:spPr>
      </p:pic>
      <p:pic>
        <p:nvPicPr>
          <p:cNvPr id="21" name="Content Placeholder 20" descr="Text&#10;&#10;Description automatically generated">
            <a:extLst>
              <a:ext uri="{FF2B5EF4-FFF2-40B4-BE49-F238E27FC236}">
                <a16:creationId xmlns:a16="http://schemas.microsoft.com/office/drawing/2014/main" id="{F3C4F1EC-125B-4DD4-0FBA-12D1604966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09617"/>
            <a:ext cx="5181600" cy="31833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36B747-3050-860E-CC56-BBB398631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336970"/>
            <a:ext cx="1734845" cy="311810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58AE8B69-A699-CB04-AEAC-FA690E6C4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309" y="6336970"/>
            <a:ext cx="635253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55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A3A55-032A-BB34-47D5-E6FA76E3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variables with resignation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1538F4-C17F-646C-7A9B-BA66FE142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850" y="1825625"/>
            <a:ext cx="8928300" cy="435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36B747-3050-860E-CC56-BBB398631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577" y="6336970"/>
            <a:ext cx="1734845" cy="31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05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A3A55-032A-BB34-47D5-E6FA76E3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variables with resignation rates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CF6BA4-3877-1B6A-1899-8D91FF5E3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56290"/>
            <a:ext cx="10515600" cy="189000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558EFCF3-F533-5F9B-731A-AD0D27C3331A}"/>
              </a:ext>
            </a:extLst>
          </p:cNvPr>
          <p:cNvSpPr/>
          <p:nvPr/>
        </p:nvSpPr>
        <p:spPr>
          <a:xfrm>
            <a:off x="5424256" y="3056290"/>
            <a:ext cx="1109709" cy="1890007"/>
          </a:xfrm>
          <a:prstGeom prst="frame">
            <a:avLst>
              <a:gd name="adj1" fmla="val 3409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65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3A3F-7991-A8B6-90E9-E92A462B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analysis of Incidence of Retrenchment and Resignation Rates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0986EAA3-1143-D762-12CB-7A3D27E63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5367" y="1825625"/>
            <a:ext cx="5581266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7C4AE-4323-6913-E9E6-CB655086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772" y="6276568"/>
            <a:ext cx="1690456" cy="46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14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3A3F-7991-A8B6-90E9-E92A462B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analysis of Incidence of Retrenchment and Resignation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1181D1-B8B5-E34A-938C-45A8CB025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45288"/>
            <a:ext cx="10515600" cy="291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0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0100-7F3F-F1EA-1AF0-F8888E68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resignation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1986-9A2E-DBB8-3D81-E6F3CE1B4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Features:</a:t>
            </a:r>
          </a:p>
          <a:p>
            <a:r>
              <a:rPr lang="en-US" dirty="0"/>
              <a:t>Incidence of Retrenchment</a:t>
            </a:r>
          </a:p>
          <a:p>
            <a:r>
              <a:rPr lang="en-US" dirty="0"/>
              <a:t>Base paid hours</a:t>
            </a:r>
          </a:p>
          <a:p>
            <a:r>
              <a:rPr lang="en-US" dirty="0"/>
              <a:t>Overtime paid hours</a:t>
            </a:r>
          </a:p>
          <a:p>
            <a:r>
              <a:rPr lang="en-US" dirty="0"/>
              <a:t>Job Vacancy Rates</a:t>
            </a:r>
          </a:p>
          <a:p>
            <a:r>
              <a:rPr lang="en-US" dirty="0"/>
              <a:t>Recruitment Rates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A83550DE-C179-22EC-29BC-C955187C7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240" y="2448845"/>
            <a:ext cx="886184" cy="980155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6BA3418A-0A38-1A7A-C4C5-EECBED777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056" y="2448845"/>
            <a:ext cx="1415147" cy="9801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51F590-1F49-4382-1D2E-8EAED9AC3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240" y="3861786"/>
            <a:ext cx="1292080" cy="7681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8EE240-3259-5857-81EE-969F636C8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056" y="3705409"/>
            <a:ext cx="1731371" cy="10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3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2005AD5A-AB9E-B1E4-1357-B5AF5D5CB5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61921" y="1825625"/>
            <a:ext cx="3934158" cy="4351338"/>
          </a:xfrm>
        </p:spPr>
      </p:pic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04EFB16F-C117-B9BC-008D-56F693CB43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06861"/>
            <a:ext cx="5181600" cy="3588866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F9A5516-8F76-D203-9838-8EB3A3B32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Predicting resignation rates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6B8F9-0107-775F-4A25-74DF17A97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113" y="6176963"/>
            <a:ext cx="913829" cy="543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CD32CD-FC41-2753-D325-E76D604B5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458" y="6059396"/>
            <a:ext cx="1120687" cy="69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99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56C-9377-265B-12C0-7473FC42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8507"/>
          </a:xfrm>
        </p:spPr>
        <p:txBody>
          <a:bodyPr/>
          <a:lstStyle/>
          <a:p>
            <a:pPr algn="ctr"/>
            <a:r>
              <a:rPr lang="en-US" dirty="0"/>
              <a:t>Datasets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33B81C-C03B-96D7-162C-75EE2B09F442}"/>
              </a:ext>
            </a:extLst>
          </p:cNvPr>
          <p:cNvSpPr/>
          <p:nvPr/>
        </p:nvSpPr>
        <p:spPr>
          <a:xfrm>
            <a:off x="1074820" y="1690688"/>
            <a:ext cx="4720389" cy="2189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Filtered to Information, Communications and Technology industry data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A7B6FC-AC5A-D4FF-508F-D45107C6E6DF}"/>
              </a:ext>
            </a:extLst>
          </p:cNvPr>
          <p:cNvCxnSpPr>
            <a:cxnSpLocks/>
          </p:cNvCxnSpPr>
          <p:nvPr/>
        </p:nvCxnSpPr>
        <p:spPr>
          <a:xfrm flipH="1">
            <a:off x="956511" y="4051763"/>
            <a:ext cx="1027897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7417A65-FA6C-C25C-65B6-02FCDBF9A7A8}"/>
              </a:ext>
            </a:extLst>
          </p:cNvPr>
          <p:cNvCxnSpPr>
            <a:cxnSpLocks/>
          </p:cNvCxnSpPr>
          <p:nvPr/>
        </p:nvCxnSpPr>
        <p:spPr>
          <a:xfrm>
            <a:off x="6079958" y="1690688"/>
            <a:ext cx="8021" cy="466198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E4585F0-D5B0-302E-8372-87D5CF8D1C98}"/>
              </a:ext>
            </a:extLst>
          </p:cNvPr>
          <p:cNvSpPr/>
          <p:nvPr/>
        </p:nvSpPr>
        <p:spPr>
          <a:xfrm>
            <a:off x="6372728" y="1690688"/>
            <a:ext cx="4720389" cy="2189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with quarter column was split into year and quarter columns using </a:t>
            </a:r>
            <a:r>
              <a:rPr lang="en-US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pd.str.split</a:t>
            </a:r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4DCC91-1E8E-4F73-47E4-65296C41D9A1}"/>
              </a:ext>
            </a:extLst>
          </p:cNvPr>
          <p:cNvSpPr/>
          <p:nvPr/>
        </p:nvSpPr>
        <p:spPr>
          <a:xfrm>
            <a:off x="1074820" y="4223092"/>
            <a:ext cx="4720389" cy="2189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was merged using inner join by year and/or quarter columns using </a:t>
            </a:r>
            <a:r>
              <a:rPr lang="en-US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pd.join</a:t>
            </a:r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3DA300-E878-27EC-C4EA-EEB27E6C570B}"/>
              </a:ext>
            </a:extLst>
          </p:cNvPr>
          <p:cNvSpPr/>
          <p:nvPr/>
        </p:nvSpPr>
        <p:spPr>
          <a:xfrm>
            <a:off x="6372727" y="4223092"/>
            <a:ext cx="4720389" cy="2189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‘-’ values were converted to 0</a:t>
            </a:r>
          </a:p>
        </p:txBody>
      </p:sp>
    </p:spTree>
    <p:extLst>
      <p:ext uri="{BB962C8B-B14F-4D97-AF65-F5344CB8AC3E}">
        <p14:creationId xmlns:p14="http://schemas.microsoft.com/office/powerpoint/2010/main" val="2496818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F9A5516-8F76-D203-9838-8EB3A3B32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Predicting resignation rates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273052-4254-3F9B-257A-7A052E3B3B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4348" y="2744501"/>
            <a:ext cx="4238779" cy="2519827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34CEC6D-AFF7-522E-8EBE-C451FFCFA4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7475" y="2240692"/>
            <a:ext cx="5330178" cy="332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06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56C-9377-265B-12C0-7473FC42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8507"/>
          </a:xfrm>
        </p:spPr>
        <p:txBody>
          <a:bodyPr/>
          <a:lstStyle/>
          <a:p>
            <a:pPr algn="ctr"/>
            <a:r>
              <a:rPr lang="en-US" dirty="0"/>
              <a:t>Datasets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EDF5434-6C3F-C6D3-CCD7-3FAAF88BF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3632"/>
            <a:ext cx="7772400" cy="3686174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66EB742A-3DAB-5EAE-A049-E4613719E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25" y="6098726"/>
            <a:ext cx="1138605" cy="5400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1CF06863-3422-0192-8A6D-52ABD539C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64" y="6088313"/>
            <a:ext cx="1317601" cy="540000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53FAB219-DC27-EF56-EA64-978D5C923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999" y="6098726"/>
            <a:ext cx="775093" cy="540000"/>
          </a:xfrm>
          <a:prstGeom prst="rect">
            <a:avLst/>
          </a:prstGeom>
        </p:spPr>
      </p:pic>
      <p:pic>
        <p:nvPicPr>
          <p:cNvPr id="23" name="Picture 22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77117484-BB41-EA91-72E0-904BEB3B6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626" y="6098726"/>
            <a:ext cx="1025747" cy="54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D9D7CD-BEA6-EE64-870F-24CE9A78FE6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58907" y="6201277"/>
            <a:ext cx="1189312" cy="314072"/>
          </a:xfrm>
          <a:prstGeom prst="rect">
            <a:avLst/>
          </a:prstGeom>
        </p:spPr>
      </p:pic>
      <p:pic>
        <p:nvPicPr>
          <p:cNvPr id="38" name="Picture 3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8C69C16-0065-4E97-A6E4-F7E736D4DB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8753" y="6088313"/>
            <a:ext cx="1037813" cy="540000"/>
          </a:xfrm>
          <a:prstGeom prst="rect">
            <a:avLst/>
          </a:prstGeom>
        </p:spPr>
      </p:pic>
      <p:pic>
        <p:nvPicPr>
          <p:cNvPr id="40" name="Picture 39" descr="Text&#10;&#10;Description automatically generated">
            <a:extLst>
              <a:ext uri="{FF2B5EF4-FFF2-40B4-BE49-F238E27FC236}">
                <a16:creationId xmlns:a16="http://schemas.microsoft.com/office/drawing/2014/main" id="{8310590B-0FC0-AE04-E083-EE76799C1D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7100" y="6098726"/>
            <a:ext cx="644211" cy="540000"/>
          </a:xfrm>
          <a:prstGeom prst="rect">
            <a:avLst/>
          </a:prstGeom>
        </p:spPr>
      </p:pic>
      <p:pic>
        <p:nvPicPr>
          <p:cNvPr id="42" name="Picture 41" descr="Text&#10;&#10;Description automatically generated">
            <a:extLst>
              <a:ext uri="{FF2B5EF4-FFF2-40B4-BE49-F238E27FC236}">
                <a16:creationId xmlns:a16="http://schemas.microsoft.com/office/drawing/2014/main" id="{A007B266-C578-6BDF-3148-7543D9B419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1845" y="6088313"/>
            <a:ext cx="938530" cy="540000"/>
          </a:xfrm>
          <a:prstGeom prst="rect">
            <a:avLst/>
          </a:prstGeom>
        </p:spPr>
      </p:pic>
      <p:pic>
        <p:nvPicPr>
          <p:cNvPr id="44" name="Picture 43" descr="Text&#10;&#10;Description automatically generated">
            <a:extLst>
              <a:ext uri="{FF2B5EF4-FFF2-40B4-BE49-F238E27FC236}">
                <a16:creationId xmlns:a16="http://schemas.microsoft.com/office/drawing/2014/main" id="{7D0B74B1-764E-81BB-7424-9ECE26A72F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70909" y="6088313"/>
            <a:ext cx="1049143" cy="54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29B9667-0845-6708-67CA-DFF19A288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1120583" y="6251918"/>
            <a:ext cx="871691" cy="2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0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56C-9377-265B-12C0-7473FC42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8507"/>
          </a:xfrm>
        </p:spPr>
        <p:txBody>
          <a:bodyPr/>
          <a:lstStyle/>
          <a:p>
            <a:pPr algn="ctr"/>
            <a:r>
              <a:rPr lang="en-US" dirty="0"/>
              <a:t>Datasets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66EB742A-3DAB-5EAE-A049-E4613719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12" y="1274896"/>
            <a:ext cx="9083975" cy="4308207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1CF06863-3422-0192-8A6D-52ABD539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64" y="6088313"/>
            <a:ext cx="1317601" cy="540000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53FAB219-DC27-EF56-EA64-978D5C923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999" y="6098726"/>
            <a:ext cx="775093" cy="540000"/>
          </a:xfrm>
          <a:prstGeom prst="rect">
            <a:avLst/>
          </a:prstGeom>
        </p:spPr>
      </p:pic>
      <p:pic>
        <p:nvPicPr>
          <p:cNvPr id="23" name="Picture 22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77117484-BB41-EA91-72E0-904BEB3B6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626" y="6098726"/>
            <a:ext cx="1025747" cy="54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D9D7CD-BEA6-EE64-870F-24CE9A78FE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58907" y="6201277"/>
            <a:ext cx="1189312" cy="314072"/>
          </a:xfrm>
          <a:prstGeom prst="rect">
            <a:avLst/>
          </a:prstGeom>
        </p:spPr>
      </p:pic>
      <p:pic>
        <p:nvPicPr>
          <p:cNvPr id="38" name="Picture 3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8C69C16-0065-4E97-A6E4-F7E736D4D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753" y="6088313"/>
            <a:ext cx="1037813" cy="540000"/>
          </a:xfrm>
          <a:prstGeom prst="rect">
            <a:avLst/>
          </a:prstGeom>
        </p:spPr>
      </p:pic>
      <p:pic>
        <p:nvPicPr>
          <p:cNvPr id="40" name="Picture 39" descr="Text&#10;&#10;Description automatically generated">
            <a:extLst>
              <a:ext uri="{FF2B5EF4-FFF2-40B4-BE49-F238E27FC236}">
                <a16:creationId xmlns:a16="http://schemas.microsoft.com/office/drawing/2014/main" id="{8310590B-0FC0-AE04-E083-EE76799C1D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7100" y="6098726"/>
            <a:ext cx="644211" cy="540000"/>
          </a:xfrm>
          <a:prstGeom prst="rect">
            <a:avLst/>
          </a:prstGeom>
        </p:spPr>
      </p:pic>
      <p:pic>
        <p:nvPicPr>
          <p:cNvPr id="42" name="Picture 41" descr="Text&#10;&#10;Description automatically generated">
            <a:extLst>
              <a:ext uri="{FF2B5EF4-FFF2-40B4-BE49-F238E27FC236}">
                <a16:creationId xmlns:a16="http://schemas.microsoft.com/office/drawing/2014/main" id="{A007B266-C578-6BDF-3148-7543D9B419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1845" y="6088313"/>
            <a:ext cx="938530" cy="540000"/>
          </a:xfrm>
          <a:prstGeom prst="rect">
            <a:avLst/>
          </a:prstGeom>
        </p:spPr>
      </p:pic>
      <p:pic>
        <p:nvPicPr>
          <p:cNvPr id="44" name="Picture 43" descr="Text&#10;&#10;Description automatically generated">
            <a:extLst>
              <a:ext uri="{FF2B5EF4-FFF2-40B4-BE49-F238E27FC236}">
                <a16:creationId xmlns:a16="http://schemas.microsoft.com/office/drawing/2014/main" id="{7D0B74B1-764E-81BB-7424-9ECE26A72F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0909" y="6088313"/>
            <a:ext cx="1049143" cy="54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29B9667-0845-6708-67CA-DFF19A2881D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1120583" y="6251918"/>
            <a:ext cx="871691" cy="2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1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56C-9377-265B-12C0-7473FC42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8507"/>
          </a:xfrm>
        </p:spPr>
        <p:txBody>
          <a:bodyPr/>
          <a:lstStyle/>
          <a:p>
            <a:pPr algn="ctr"/>
            <a:r>
              <a:rPr lang="en-US" dirty="0"/>
              <a:t>Datasets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66EB742A-3DAB-5EAE-A049-E4613719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5" y="6098726"/>
            <a:ext cx="1138605" cy="5400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1CF06863-3422-0192-8A6D-52ABD539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864" y="1577306"/>
            <a:ext cx="9036271" cy="3703387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53FAB219-DC27-EF56-EA64-978D5C923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999" y="6098726"/>
            <a:ext cx="775093" cy="540000"/>
          </a:xfrm>
          <a:prstGeom prst="rect">
            <a:avLst/>
          </a:prstGeom>
        </p:spPr>
      </p:pic>
      <p:pic>
        <p:nvPicPr>
          <p:cNvPr id="23" name="Picture 22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77117484-BB41-EA91-72E0-904BEB3B6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626" y="6098726"/>
            <a:ext cx="1025747" cy="54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D9D7CD-BEA6-EE64-870F-24CE9A78FE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58907" y="6201277"/>
            <a:ext cx="1189312" cy="314072"/>
          </a:xfrm>
          <a:prstGeom prst="rect">
            <a:avLst/>
          </a:prstGeom>
        </p:spPr>
      </p:pic>
      <p:pic>
        <p:nvPicPr>
          <p:cNvPr id="38" name="Picture 3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8C69C16-0065-4E97-A6E4-F7E736D4D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753" y="6088313"/>
            <a:ext cx="1037813" cy="540000"/>
          </a:xfrm>
          <a:prstGeom prst="rect">
            <a:avLst/>
          </a:prstGeom>
        </p:spPr>
      </p:pic>
      <p:pic>
        <p:nvPicPr>
          <p:cNvPr id="40" name="Picture 39" descr="Text&#10;&#10;Description automatically generated">
            <a:extLst>
              <a:ext uri="{FF2B5EF4-FFF2-40B4-BE49-F238E27FC236}">
                <a16:creationId xmlns:a16="http://schemas.microsoft.com/office/drawing/2014/main" id="{8310590B-0FC0-AE04-E083-EE76799C1D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7100" y="6098726"/>
            <a:ext cx="644211" cy="540000"/>
          </a:xfrm>
          <a:prstGeom prst="rect">
            <a:avLst/>
          </a:prstGeom>
        </p:spPr>
      </p:pic>
      <p:pic>
        <p:nvPicPr>
          <p:cNvPr id="42" name="Picture 41" descr="Text&#10;&#10;Description automatically generated">
            <a:extLst>
              <a:ext uri="{FF2B5EF4-FFF2-40B4-BE49-F238E27FC236}">
                <a16:creationId xmlns:a16="http://schemas.microsoft.com/office/drawing/2014/main" id="{A007B266-C578-6BDF-3148-7543D9B419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1845" y="6088313"/>
            <a:ext cx="938530" cy="540000"/>
          </a:xfrm>
          <a:prstGeom prst="rect">
            <a:avLst/>
          </a:prstGeom>
        </p:spPr>
      </p:pic>
      <p:pic>
        <p:nvPicPr>
          <p:cNvPr id="44" name="Picture 43" descr="Text&#10;&#10;Description automatically generated">
            <a:extLst>
              <a:ext uri="{FF2B5EF4-FFF2-40B4-BE49-F238E27FC236}">
                <a16:creationId xmlns:a16="http://schemas.microsoft.com/office/drawing/2014/main" id="{7D0B74B1-764E-81BB-7424-9ECE26A72F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0909" y="6088313"/>
            <a:ext cx="1049143" cy="54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29B9667-0845-6708-67CA-DFF19A2881D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1120583" y="6251918"/>
            <a:ext cx="871691" cy="2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45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56C-9377-265B-12C0-7473FC42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8507"/>
          </a:xfrm>
        </p:spPr>
        <p:txBody>
          <a:bodyPr/>
          <a:lstStyle/>
          <a:p>
            <a:pPr algn="ctr"/>
            <a:r>
              <a:rPr lang="en-US" dirty="0"/>
              <a:t>Datasets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66EB742A-3DAB-5EAE-A049-E4613719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5" y="6098726"/>
            <a:ext cx="1138605" cy="5400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1CF06863-3422-0192-8A6D-52ABD539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64" y="6088313"/>
            <a:ext cx="1317601" cy="540000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53FAB219-DC27-EF56-EA64-978D5C923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94" y="1247325"/>
            <a:ext cx="6731612" cy="4689851"/>
          </a:xfrm>
          <a:prstGeom prst="rect">
            <a:avLst/>
          </a:prstGeom>
        </p:spPr>
      </p:pic>
      <p:pic>
        <p:nvPicPr>
          <p:cNvPr id="23" name="Picture 22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77117484-BB41-EA91-72E0-904BEB3B6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626" y="6098726"/>
            <a:ext cx="1025747" cy="54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D9D7CD-BEA6-EE64-870F-24CE9A78FE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58907" y="6201277"/>
            <a:ext cx="1189312" cy="314072"/>
          </a:xfrm>
          <a:prstGeom prst="rect">
            <a:avLst/>
          </a:prstGeom>
        </p:spPr>
      </p:pic>
      <p:pic>
        <p:nvPicPr>
          <p:cNvPr id="38" name="Picture 3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8C69C16-0065-4E97-A6E4-F7E736D4D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753" y="6088313"/>
            <a:ext cx="1037813" cy="540000"/>
          </a:xfrm>
          <a:prstGeom prst="rect">
            <a:avLst/>
          </a:prstGeom>
        </p:spPr>
      </p:pic>
      <p:pic>
        <p:nvPicPr>
          <p:cNvPr id="40" name="Picture 39" descr="Text&#10;&#10;Description automatically generated">
            <a:extLst>
              <a:ext uri="{FF2B5EF4-FFF2-40B4-BE49-F238E27FC236}">
                <a16:creationId xmlns:a16="http://schemas.microsoft.com/office/drawing/2014/main" id="{8310590B-0FC0-AE04-E083-EE76799C1D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7100" y="6098726"/>
            <a:ext cx="644211" cy="540000"/>
          </a:xfrm>
          <a:prstGeom prst="rect">
            <a:avLst/>
          </a:prstGeom>
        </p:spPr>
      </p:pic>
      <p:pic>
        <p:nvPicPr>
          <p:cNvPr id="42" name="Picture 41" descr="Text&#10;&#10;Description automatically generated">
            <a:extLst>
              <a:ext uri="{FF2B5EF4-FFF2-40B4-BE49-F238E27FC236}">
                <a16:creationId xmlns:a16="http://schemas.microsoft.com/office/drawing/2014/main" id="{A007B266-C578-6BDF-3148-7543D9B419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1845" y="6088313"/>
            <a:ext cx="938530" cy="540000"/>
          </a:xfrm>
          <a:prstGeom prst="rect">
            <a:avLst/>
          </a:prstGeom>
        </p:spPr>
      </p:pic>
      <p:pic>
        <p:nvPicPr>
          <p:cNvPr id="44" name="Picture 43" descr="Text&#10;&#10;Description automatically generated">
            <a:extLst>
              <a:ext uri="{FF2B5EF4-FFF2-40B4-BE49-F238E27FC236}">
                <a16:creationId xmlns:a16="http://schemas.microsoft.com/office/drawing/2014/main" id="{7D0B74B1-764E-81BB-7424-9ECE26A72F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0909" y="6088313"/>
            <a:ext cx="1049143" cy="54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29B9667-0845-6708-67CA-DFF19A2881D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1120583" y="6251918"/>
            <a:ext cx="871691" cy="2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9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56C-9377-265B-12C0-7473FC42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8507"/>
          </a:xfrm>
        </p:spPr>
        <p:txBody>
          <a:bodyPr/>
          <a:lstStyle/>
          <a:p>
            <a:pPr algn="ctr"/>
            <a:r>
              <a:rPr lang="en-US" dirty="0"/>
              <a:t>Datasets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66EB742A-3DAB-5EAE-A049-E4613719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5" y="6098726"/>
            <a:ext cx="1138605" cy="5400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1CF06863-3422-0192-8A6D-52ABD539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64" y="6088313"/>
            <a:ext cx="1317601" cy="540000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53FAB219-DC27-EF56-EA64-978D5C923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999" y="6098726"/>
            <a:ext cx="775093" cy="540000"/>
          </a:xfrm>
          <a:prstGeom prst="rect">
            <a:avLst/>
          </a:prstGeom>
        </p:spPr>
      </p:pic>
      <p:pic>
        <p:nvPicPr>
          <p:cNvPr id="23" name="Picture 22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77117484-BB41-EA91-72E0-904BEB3B6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171" y="1421732"/>
            <a:ext cx="7839657" cy="41271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D9D7CD-BEA6-EE64-870F-24CE9A78FE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58907" y="6201277"/>
            <a:ext cx="1189312" cy="314072"/>
          </a:xfrm>
          <a:prstGeom prst="rect">
            <a:avLst/>
          </a:prstGeom>
        </p:spPr>
      </p:pic>
      <p:pic>
        <p:nvPicPr>
          <p:cNvPr id="38" name="Picture 3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8C69C16-0065-4E97-A6E4-F7E736D4D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753" y="6088313"/>
            <a:ext cx="1037813" cy="540000"/>
          </a:xfrm>
          <a:prstGeom prst="rect">
            <a:avLst/>
          </a:prstGeom>
        </p:spPr>
      </p:pic>
      <p:pic>
        <p:nvPicPr>
          <p:cNvPr id="40" name="Picture 39" descr="Text&#10;&#10;Description automatically generated">
            <a:extLst>
              <a:ext uri="{FF2B5EF4-FFF2-40B4-BE49-F238E27FC236}">
                <a16:creationId xmlns:a16="http://schemas.microsoft.com/office/drawing/2014/main" id="{8310590B-0FC0-AE04-E083-EE76799C1D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7100" y="6098726"/>
            <a:ext cx="644211" cy="540000"/>
          </a:xfrm>
          <a:prstGeom prst="rect">
            <a:avLst/>
          </a:prstGeom>
        </p:spPr>
      </p:pic>
      <p:pic>
        <p:nvPicPr>
          <p:cNvPr id="42" name="Picture 41" descr="Text&#10;&#10;Description automatically generated">
            <a:extLst>
              <a:ext uri="{FF2B5EF4-FFF2-40B4-BE49-F238E27FC236}">
                <a16:creationId xmlns:a16="http://schemas.microsoft.com/office/drawing/2014/main" id="{A007B266-C578-6BDF-3148-7543D9B419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1845" y="6088313"/>
            <a:ext cx="938530" cy="540000"/>
          </a:xfrm>
          <a:prstGeom prst="rect">
            <a:avLst/>
          </a:prstGeom>
        </p:spPr>
      </p:pic>
      <p:pic>
        <p:nvPicPr>
          <p:cNvPr id="44" name="Picture 43" descr="Text&#10;&#10;Description automatically generated">
            <a:extLst>
              <a:ext uri="{FF2B5EF4-FFF2-40B4-BE49-F238E27FC236}">
                <a16:creationId xmlns:a16="http://schemas.microsoft.com/office/drawing/2014/main" id="{7D0B74B1-764E-81BB-7424-9ECE26A72F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0909" y="6088313"/>
            <a:ext cx="1049143" cy="54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29B9667-0845-6708-67CA-DFF19A2881D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1120583" y="6251918"/>
            <a:ext cx="871691" cy="2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02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56C-9377-265B-12C0-7473FC42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8507"/>
          </a:xfrm>
        </p:spPr>
        <p:txBody>
          <a:bodyPr/>
          <a:lstStyle/>
          <a:p>
            <a:pPr algn="ctr"/>
            <a:r>
              <a:rPr lang="en-US" dirty="0"/>
              <a:t>Datasets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66EB742A-3DAB-5EAE-A049-E4613719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5" y="6098726"/>
            <a:ext cx="1138605" cy="5400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1CF06863-3422-0192-8A6D-52ABD539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64" y="6088313"/>
            <a:ext cx="1317601" cy="540000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53FAB219-DC27-EF56-EA64-978D5C923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999" y="6098726"/>
            <a:ext cx="775093" cy="540000"/>
          </a:xfrm>
          <a:prstGeom prst="rect">
            <a:avLst/>
          </a:prstGeom>
        </p:spPr>
      </p:pic>
      <p:pic>
        <p:nvPicPr>
          <p:cNvPr id="23" name="Picture 22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77117484-BB41-EA91-72E0-904BEB3B6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626" y="6098726"/>
            <a:ext cx="1025747" cy="54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D9D7CD-BEA6-EE64-870F-24CE9A78FE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79188" y="1846556"/>
            <a:ext cx="11033623" cy="2913749"/>
          </a:xfrm>
          <a:prstGeom prst="rect">
            <a:avLst/>
          </a:prstGeom>
        </p:spPr>
      </p:pic>
      <p:pic>
        <p:nvPicPr>
          <p:cNvPr id="38" name="Picture 3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8C69C16-0065-4E97-A6E4-F7E736D4D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753" y="6088313"/>
            <a:ext cx="1037813" cy="540000"/>
          </a:xfrm>
          <a:prstGeom prst="rect">
            <a:avLst/>
          </a:prstGeom>
        </p:spPr>
      </p:pic>
      <p:pic>
        <p:nvPicPr>
          <p:cNvPr id="40" name="Picture 39" descr="Text&#10;&#10;Description automatically generated">
            <a:extLst>
              <a:ext uri="{FF2B5EF4-FFF2-40B4-BE49-F238E27FC236}">
                <a16:creationId xmlns:a16="http://schemas.microsoft.com/office/drawing/2014/main" id="{8310590B-0FC0-AE04-E083-EE76799C1D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7100" y="6098726"/>
            <a:ext cx="644211" cy="540000"/>
          </a:xfrm>
          <a:prstGeom prst="rect">
            <a:avLst/>
          </a:prstGeom>
        </p:spPr>
      </p:pic>
      <p:pic>
        <p:nvPicPr>
          <p:cNvPr id="42" name="Picture 41" descr="Text&#10;&#10;Description automatically generated">
            <a:extLst>
              <a:ext uri="{FF2B5EF4-FFF2-40B4-BE49-F238E27FC236}">
                <a16:creationId xmlns:a16="http://schemas.microsoft.com/office/drawing/2014/main" id="{A007B266-C578-6BDF-3148-7543D9B419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1845" y="6088313"/>
            <a:ext cx="938530" cy="540000"/>
          </a:xfrm>
          <a:prstGeom prst="rect">
            <a:avLst/>
          </a:prstGeom>
        </p:spPr>
      </p:pic>
      <p:pic>
        <p:nvPicPr>
          <p:cNvPr id="44" name="Picture 43" descr="Text&#10;&#10;Description automatically generated">
            <a:extLst>
              <a:ext uri="{FF2B5EF4-FFF2-40B4-BE49-F238E27FC236}">
                <a16:creationId xmlns:a16="http://schemas.microsoft.com/office/drawing/2014/main" id="{7D0B74B1-764E-81BB-7424-9ECE26A72F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0909" y="6088313"/>
            <a:ext cx="1049143" cy="54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29B9667-0845-6708-67CA-DFF19A2881D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1120583" y="6251918"/>
            <a:ext cx="871691" cy="2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25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395</Words>
  <Application>Microsoft Macintosh PowerPoint</Application>
  <PresentationFormat>Widescreen</PresentationFormat>
  <Paragraphs>83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Futura Medium</vt:lpstr>
      <vt:lpstr>Office Theme</vt:lpstr>
      <vt:lpstr>Predicting resignation rates in the ICT industry and trend analysis for ICT higher education intakes</vt:lpstr>
      <vt:lpstr>Datasets</vt:lpstr>
      <vt:lpstr>Datasets</vt:lpstr>
      <vt:lpstr>Datasets</vt:lpstr>
      <vt:lpstr>Datasets</vt:lpstr>
      <vt:lpstr>Datasets</vt:lpstr>
      <vt:lpstr>Datasets</vt:lpstr>
      <vt:lpstr>Datasets</vt:lpstr>
      <vt:lpstr>Datasets</vt:lpstr>
      <vt:lpstr>Datasets</vt:lpstr>
      <vt:lpstr>Datasets</vt:lpstr>
      <vt:lpstr>Datasets</vt:lpstr>
      <vt:lpstr>Datasets</vt:lpstr>
      <vt:lpstr>Datasets</vt:lpstr>
      <vt:lpstr>Mean yearly jobs data in the ICT industry</vt:lpstr>
      <vt:lpstr>Tests of normality</vt:lpstr>
      <vt:lpstr>Job Vacancy Rate</vt:lpstr>
      <vt:lpstr>Recruitment Rate</vt:lpstr>
      <vt:lpstr>Resignation Rate</vt:lpstr>
      <vt:lpstr>ANOVA tests for quarterly averages of job vacancy, recruitment and resignation rates</vt:lpstr>
      <vt:lpstr>ANOVA tests for quarterly averages of job vacancy, recruitment and resignation rates</vt:lpstr>
      <vt:lpstr>ANOVA tests for quarterly averages of job vacancy, recruitment and resignation rates</vt:lpstr>
      <vt:lpstr>Correlation of variables with resignation rates</vt:lpstr>
      <vt:lpstr>Correlation of variables with resignation rates</vt:lpstr>
      <vt:lpstr>Correlation of variables with resignation rates</vt:lpstr>
      <vt:lpstr>Time series analysis of Incidence of Retrenchment and Resignation Rates</vt:lpstr>
      <vt:lpstr>Time series analysis of Incidence of Retrenchment and Resignation Rates</vt:lpstr>
      <vt:lpstr>Predicting resignation rates</vt:lpstr>
      <vt:lpstr>Predicting resignation rates</vt:lpstr>
      <vt:lpstr>Predicting resignation rates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Iylia Hutta</dc:creator>
  <cp:lastModifiedBy>Iylia Hutta</cp:lastModifiedBy>
  <cp:revision>37</cp:revision>
  <dcterms:created xsi:type="dcterms:W3CDTF">2023-02-06T11:00:24Z</dcterms:created>
  <dcterms:modified xsi:type="dcterms:W3CDTF">2023-02-08T14:28:43Z</dcterms:modified>
</cp:coreProperties>
</file>